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6B1C3D"/>
                </a:solidFill>
              </a:defRPr>
            </a:pPr>
            <a:r>
              <a:t>Year-Round Legislative Sessions for Direct Democracy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0584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>
                <a:solidFill>
                  <a:srgbClr val="6B1C3D"/>
                </a:solidFill>
              </a:defRPr>
            </a:pPr>
            <a:r>
              <a:t>Quarterly Cycles Replace Florida's Insufficient 60-Day Session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828800"/>
            <a:ext cx="1463040" cy="822960"/>
          </a:xfrm>
          <a:prstGeom prst="rect">
            <a:avLst/>
          </a:prstGeom>
          <a:solidFill>
            <a:srgbClr val="6B1C3D"/>
          </a:solidFill>
          <a:ln>
            <a:solidFill>
              <a:srgbClr val="6B1C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tIns="91440"/>
          <a:lstStyle/>
          <a:p>
            <a:pPr algn="ctr">
              <a:defRPr sz="1600" b="1">
                <a:solidFill>
                  <a:srgbClr val="FFD700"/>
                </a:solidFill>
              </a:defRPr>
            </a:pPr>
            <a:r>
              <a:t>Q1: Jan-Mar</a:t>
            </a:r>
          </a:p>
          <a:p>
            <a:pPr algn="ctr">
              <a:spcBef>
                <a:spcPts val="400"/>
              </a:spcBef>
              <a:defRPr sz="1200">
                <a:solidFill>
                  <a:srgbClr val="FFFFFF"/>
                </a:solidFill>
              </a:defRPr>
            </a:pPr>
            <a:r>
              <a:t>Budget &amp; Education</a:t>
            </a:r>
          </a:p>
          <a:p>
            <a:pPr algn="ctr">
              <a:spcBef>
                <a:spcPts val="600"/>
              </a:spcBef>
              <a:defRPr sz="1100" b="1">
                <a:solidFill>
                  <a:srgbClr val="FFD700"/>
                </a:solidFill>
              </a:defRPr>
            </a:pPr>
            <a:r>
              <a:t>Vote: March 15-25</a:t>
            </a:r>
          </a:p>
        </p:txBody>
      </p:sp>
      <p:sp>
        <p:nvSpPr>
          <p:cNvPr id="5" name="Rectangle 4"/>
          <p:cNvSpPr/>
          <p:nvPr/>
        </p:nvSpPr>
        <p:spPr>
          <a:xfrm>
            <a:off x="4617720" y="1828800"/>
            <a:ext cx="1463040" cy="822960"/>
          </a:xfrm>
          <a:prstGeom prst="rect">
            <a:avLst/>
          </a:prstGeom>
          <a:solidFill>
            <a:srgbClr val="6B1C3D"/>
          </a:solidFill>
          <a:ln>
            <a:solidFill>
              <a:srgbClr val="6B1C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tIns="91440"/>
          <a:lstStyle/>
          <a:p>
            <a:pPr algn="ctr">
              <a:defRPr sz="1600" b="1">
                <a:solidFill>
                  <a:srgbClr val="FFD700"/>
                </a:solidFill>
              </a:defRPr>
            </a:pPr>
            <a:r>
              <a:t>Q2: Apr-Jun</a:t>
            </a:r>
          </a:p>
          <a:p>
            <a:pPr algn="ctr">
              <a:spcBef>
                <a:spcPts val="400"/>
              </a:spcBef>
              <a:defRPr sz="1200">
                <a:solidFill>
                  <a:srgbClr val="FFFFFF"/>
                </a:solidFill>
              </a:defRPr>
            </a:pPr>
            <a:r>
              <a:t>Healthcare &amp; Environment</a:t>
            </a:r>
          </a:p>
          <a:p>
            <a:pPr algn="ctr">
              <a:spcBef>
                <a:spcPts val="600"/>
              </a:spcBef>
              <a:defRPr sz="1100" b="1">
                <a:solidFill>
                  <a:srgbClr val="FFD700"/>
                </a:solidFill>
              </a:defRPr>
            </a:pPr>
            <a:r>
              <a:t>Vote: June 15-25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3520440"/>
            <a:ext cx="1463040" cy="822960"/>
          </a:xfrm>
          <a:prstGeom prst="rect">
            <a:avLst/>
          </a:prstGeom>
          <a:solidFill>
            <a:srgbClr val="6B1C3D"/>
          </a:solidFill>
          <a:ln>
            <a:solidFill>
              <a:srgbClr val="6B1C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tIns="91440"/>
          <a:lstStyle/>
          <a:p>
            <a:pPr algn="ctr">
              <a:defRPr sz="1600" b="1">
                <a:solidFill>
                  <a:srgbClr val="FFD700"/>
                </a:solidFill>
              </a:defRPr>
            </a:pPr>
            <a:r>
              <a:t>Q3: Jul-Sep</a:t>
            </a:r>
          </a:p>
          <a:p>
            <a:pPr algn="ctr">
              <a:spcBef>
                <a:spcPts val="400"/>
              </a:spcBef>
              <a:defRPr sz="1200">
                <a:solidFill>
                  <a:srgbClr val="FFFFFF"/>
                </a:solidFill>
              </a:defRPr>
            </a:pPr>
            <a:r>
              <a:t>Criminal Justice &amp; Infrastructure</a:t>
            </a:r>
          </a:p>
          <a:p>
            <a:pPr algn="ctr">
              <a:spcBef>
                <a:spcPts val="600"/>
              </a:spcBef>
              <a:defRPr sz="1100" b="1">
                <a:solidFill>
                  <a:srgbClr val="FFD700"/>
                </a:solidFill>
              </a:defRPr>
            </a:pPr>
            <a:r>
              <a:t>Vote: Sept 15-25</a:t>
            </a:r>
          </a:p>
        </p:txBody>
      </p:sp>
      <p:sp>
        <p:nvSpPr>
          <p:cNvPr id="7" name="Rectangle 6"/>
          <p:cNvSpPr/>
          <p:nvPr/>
        </p:nvSpPr>
        <p:spPr>
          <a:xfrm>
            <a:off x="4617720" y="3520440"/>
            <a:ext cx="1463040" cy="822960"/>
          </a:xfrm>
          <a:prstGeom prst="rect">
            <a:avLst/>
          </a:prstGeom>
          <a:solidFill>
            <a:srgbClr val="6B1C3D"/>
          </a:solidFill>
          <a:ln>
            <a:solidFill>
              <a:srgbClr val="6B1C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tIns="91440"/>
          <a:lstStyle/>
          <a:p>
            <a:pPr algn="ctr">
              <a:defRPr sz="1600" b="1">
                <a:solidFill>
                  <a:srgbClr val="FFD700"/>
                </a:solidFill>
              </a:defRPr>
            </a:pPr>
            <a:r>
              <a:t>Q4: Oct-Dec</a:t>
            </a:r>
          </a:p>
          <a:p>
            <a:pPr algn="ctr">
              <a:spcBef>
                <a:spcPts val="400"/>
              </a:spcBef>
              <a:defRPr sz="1200">
                <a:solidFill>
                  <a:srgbClr val="FFFFFF"/>
                </a:solidFill>
              </a:defRPr>
            </a:pPr>
            <a:r>
              <a:t>Economic Development &amp; Housing</a:t>
            </a:r>
          </a:p>
          <a:p>
            <a:pPr algn="ctr">
              <a:spcBef>
                <a:spcPts val="600"/>
              </a:spcBef>
              <a:defRPr sz="1100" b="1">
                <a:solidFill>
                  <a:srgbClr val="FFD700"/>
                </a:solidFill>
              </a:defRPr>
            </a:pPr>
            <a:r>
              <a:t>Vote: Dec 10-20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754880"/>
            <a:ext cx="82296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 b="1">
                <a:solidFill>
                  <a:srgbClr val="6B1C3D"/>
                </a:solidFill>
              </a:defRPr>
            </a:pPr>
            <a:r>
              <a:t>Each 90-Day Quarterly Cycle:</a:t>
            </a:r>
          </a:p>
          <a:p>
            <a:pPr>
              <a:spcAft>
                <a:spcPts val="400"/>
              </a:spcAft>
              <a:defRPr sz="1100">
                <a:solidFill>
                  <a:srgbClr val="282828"/>
                </a:solidFill>
              </a:defRPr>
            </a:pPr>
            <a:r>
              <a:t>1. Citizen Input &amp; Tasking (15 days) — Citizens submit petitions, legislators review priorities</a:t>
            </a:r>
          </a:p>
          <a:p>
            <a:pPr>
              <a:spcAft>
                <a:spcPts val="400"/>
              </a:spcAft>
              <a:defRPr sz="1100">
                <a:solidFill>
                  <a:srgbClr val="282828"/>
                </a:solidFill>
              </a:defRPr>
            </a:pPr>
            <a:r>
              <a:t>2. Legislative Drafting (30 days) — Legislators in Tallahassee drafting bills, holding hearings</a:t>
            </a:r>
          </a:p>
          <a:p>
            <a:pPr>
              <a:spcAft>
                <a:spcPts val="400"/>
              </a:spcAft>
              <a:defRPr sz="1100">
                <a:solidFill>
                  <a:srgbClr val="282828"/>
                </a:solidFill>
              </a:defRPr>
            </a:pPr>
            <a:r>
              <a:t>3. Citizen Review Period (30 days) — All bills published online, town halls held statewide</a:t>
            </a:r>
          </a:p>
          <a:p>
            <a:pPr>
              <a:spcAft>
                <a:spcPts val="400"/>
              </a:spcAft>
              <a:defRPr sz="1100">
                <a:solidFill>
                  <a:srgbClr val="282828"/>
                </a:solidFill>
              </a:defRPr>
            </a:pPr>
            <a:r>
              <a:t>4. Citizen Voting Period (10 days) — Citizens vote on legislation affecting 51%+ of population</a:t>
            </a:r>
          </a:p>
          <a:p>
            <a:pPr>
              <a:spcAft>
                <a:spcPts val="400"/>
              </a:spcAft>
              <a:defRPr sz="1100">
                <a:solidFill>
                  <a:srgbClr val="282828"/>
                </a:solidFill>
              </a:defRPr>
            </a:pPr>
            <a:r>
              <a:t>5. Implementation &amp; Recess (5 days) — Passed bills become law, legislators return to districts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6B1C3D"/>
                </a:solidFill>
              </a:defRPr>
            </a:pPr>
            <a:r>
              <a:t>Rodney C. Glover for Governor 2026 • Legislative Authority for Citizens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